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21"/>
  </p:notesMasterIdLst>
  <p:handoutMasterIdLst>
    <p:handoutMasterId r:id="rId22"/>
  </p:handoutMasterIdLst>
  <p:sldIdLst>
    <p:sldId id="256" r:id="rId5"/>
    <p:sldId id="262" r:id="rId6"/>
    <p:sldId id="263" r:id="rId7"/>
    <p:sldId id="279" r:id="rId8"/>
    <p:sldId id="276" r:id="rId9"/>
    <p:sldId id="264" r:id="rId10"/>
    <p:sldId id="273" r:id="rId11"/>
    <p:sldId id="259" r:id="rId12"/>
    <p:sldId id="278" r:id="rId13"/>
    <p:sldId id="280" r:id="rId14"/>
    <p:sldId id="284" r:id="rId15"/>
    <p:sldId id="282" r:id="rId16"/>
    <p:sldId id="283" r:id="rId17"/>
    <p:sldId id="271" r:id="rId18"/>
    <p:sldId id="281" r:id="rId19"/>
    <p:sldId id="26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434" autoAdjust="0"/>
  </p:normalViewPr>
  <p:slideViewPr>
    <p:cSldViewPr snapToGrid="0">
      <p:cViewPr varScale="1">
        <p:scale>
          <a:sx n="69" d="100"/>
          <a:sy n="69" d="100"/>
        </p:scale>
        <p:origin x="738" y="60"/>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5/19/2023</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5/19/2023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326430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8</a:t>
            </a:fld>
            <a:endParaRPr lang="en-US" dirty="0"/>
          </a:p>
        </p:txBody>
      </p:sp>
    </p:spTree>
    <p:extLst>
      <p:ext uri="{BB962C8B-B14F-4D97-AF65-F5344CB8AC3E}">
        <p14:creationId xmlns:p14="http://schemas.microsoft.com/office/powerpoint/2010/main" val="38626671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9</a:t>
            </a:fld>
            <a:endParaRPr lang="en-US" dirty="0"/>
          </a:p>
        </p:txBody>
      </p:sp>
    </p:spTree>
    <p:extLst>
      <p:ext uri="{BB962C8B-B14F-4D97-AF65-F5344CB8AC3E}">
        <p14:creationId xmlns:p14="http://schemas.microsoft.com/office/powerpoint/2010/main" val="205739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10</a:t>
            </a:fld>
            <a:endParaRPr lang="en-US" dirty="0"/>
          </a:p>
        </p:txBody>
      </p:sp>
    </p:spTree>
    <p:extLst>
      <p:ext uri="{BB962C8B-B14F-4D97-AF65-F5344CB8AC3E}">
        <p14:creationId xmlns:p14="http://schemas.microsoft.com/office/powerpoint/2010/main" val="498235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16</a:t>
            </a:fld>
            <a:endParaRPr lang="en-US" dirty="0"/>
          </a:p>
        </p:txBody>
      </p:sp>
    </p:spTree>
    <p:extLst>
      <p:ext uri="{BB962C8B-B14F-4D97-AF65-F5344CB8AC3E}">
        <p14:creationId xmlns:p14="http://schemas.microsoft.com/office/powerpoint/2010/main" val="40935942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5/19/2023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5/19/2023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zenodo.org/record/1188976/?f=3.XAcEs5NKhQK#.Y2FhCmlBy5c" TargetMode="External"/><Relationship Id="rId2" Type="http://schemas.openxmlformats.org/officeDocument/2006/relationships/hyperlink" Target="https://www.overleaf.com/read/xvtrrfpvzwhf" TargetMode="External"/><Relationship Id="rId1" Type="http://schemas.openxmlformats.org/officeDocument/2006/relationships/slideLayout" Target="../slideLayouts/slideLayout2.xml"/><Relationship Id="rId5" Type="http://schemas.openxmlformats.org/officeDocument/2006/relationships/hyperlink" Target="https://github.com/maelfabien/Multimodal-Emotion-Recognition" TargetMode="External"/><Relationship Id="rId4" Type="http://schemas.openxmlformats.org/officeDocument/2006/relationships/hyperlink" Target="https://www.kaggle.com/c/challenges-in-representation-learning-facial-expression-recognition-challenge/data"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anchor="ctr">
            <a:normAutofit/>
          </a:bodyPr>
          <a:lstStyle/>
          <a:p>
            <a:pPr algn="ctr"/>
            <a:r>
              <a:rPr lang="en-US" dirty="0"/>
              <a:t>AFFECTIVE ANALYSIS</a:t>
            </a:r>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67001" y="3308084"/>
            <a:ext cx="6857999" cy="1254855"/>
          </a:xfrm>
        </p:spPr>
        <p:txBody>
          <a:bodyPr>
            <a:normAutofit fontScale="92500" lnSpcReduction="20000"/>
          </a:bodyPr>
          <a:lstStyle/>
          <a:p>
            <a:pPr algn="ctr"/>
            <a:r>
              <a:rPr lang="en-US" dirty="0"/>
              <a:t>BY: R. </a:t>
            </a:r>
            <a:r>
              <a:rPr lang="en-US" dirty="0" err="1"/>
              <a:t>sai</a:t>
            </a:r>
            <a:r>
              <a:rPr lang="en-US" dirty="0"/>
              <a:t> </a:t>
            </a:r>
            <a:r>
              <a:rPr lang="en-US" dirty="0" err="1"/>
              <a:t>sathvik</a:t>
            </a:r>
            <a:r>
              <a:rPr lang="en-US" dirty="0"/>
              <a:t> [1602-20-737-035]</a:t>
            </a:r>
          </a:p>
          <a:p>
            <a:pPr algn="ctr"/>
            <a:r>
              <a:rPr lang="en-US" dirty="0"/>
              <a:t>B. Suresh </a:t>
            </a:r>
            <a:r>
              <a:rPr lang="en-US" dirty="0" err="1"/>
              <a:t>kumar</a:t>
            </a:r>
            <a:r>
              <a:rPr lang="en-US" dirty="0"/>
              <a:t> [1602-20-737-051]</a:t>
            </a:r>
          </a:p>
          <a:p>
            <a:pPr algn="ctr"/>
            <a:r>
              <a:rPr lang="en-US" dirty="0"/>
              <a:t>m. Sai </a:t>
            </a:r>
            <a:r>
              <a:rPr lang="en-US" dirty="0" err="1"/>
              <a:t>laxmi</a:t>
            </a:r>
            <a:r>
              <a:rPr lang="en-US" dirty="0"/>
              <a:t> [1602-20-737-034]</a:t>
            </a:r>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6" name="Content Placeholder 5" descr="A person taking a selfie&#10;&#10;Description automatically generated">
            <a:extLst>
              <a:ext uri="{FF2B5EF4-FFF2-40B4-BE49-F238E27FC236}">
                <a16:creationId xmlns:a16="http://schemas.microsoft.com/office/drawing/2014/main" id="{C2C78A01-B910-C0BC-C26B-70AA283D0AC9}"/>
              </a:ext>
            </a:extLst>
          </p:cNvPr>
          <p:cNvPicPr>
            <a:picLocks noGrp="1" noChangeAspect="1"/>
          </p:cNvPicPr>
          <p:nvPr>
            <p:ph idx="1"/>
          </p:nvPr>
        </p:nvPicPr>
        <p:blipFill>
          <a:blip r:embed="rId4"/>
          <a:stretch>
            <a:fillRect/>
          </a:stretch>
        </p:blipFill>
        <p:spPr>
          <a:xfrm>
            <a:off x="2307077" y="419274"/>
            <a:ext cx="7577846" cy="6019451"/>
          </a:xfrm>
        </p:spPr>
      </p:pic>
    </p:spTree>
    <p:extLst>
      <p:ext uri="{BB962C8B-B14F-4D97-AF65-F5344CB8AC3E}">
        <p14:creationId xmlns:p14="http://schemas.microsoft.com/office/powerpoint/2010/main" val="806614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7F21E-3906-6131-D69F-E3F4286FDD7F}"/>
              </a:ext>
            </a:extLst>
          </p:cNvPr>
          <p:cNvSpPr>
            <a:spLocks noGrp="1"/>
          </p:cNvSpPr>
          <p:nvPr>
            <p:ph type="title"/>
          </p:nvPr>
        </p:nvSpPr>
        <p:spPr>
          <a:xfrm>
            <a:off x="1972686" y="503216"/>
            <a:ext cx="3499860" cy="5463627"/>
          </a:xfrm>
        </p:spPr>
        <p:txBody>
          <a:bodyPr/>
          <a:lstStyle/>
          <a:p>
            <a:r>
              <a:rPr lang="en-US" dirty="0"/>
              <a:t>Sample video</a:t>
            </a:r>
            <a:endParaRPr lang="en-IN" dirty="0"/>
          </a:p>
        </p:txBody>
      </p:sp>
      <p:pic>
        <p:nvPicPr>
          <p:cNvPr id="3" name="WhatsApp Video 2023-05-19 at 11.46.17">
            <a:hlinkClick r:id="" action="ppaction://media"/>
            <a:extLst>
              <a:ext uri="{FF2B5EF4-FFF2-40B4-BE49-F238E27FC236}">
                <a16:creationId xmlns:a16="http://schemas.microsoft.com/office/drawing/2014/main" id="{0A2707AA-C4A1-FA31-091E-7ADB45F2CF4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68298" y="284015"/>
            <a:ext cx="3352800" cy="6096000"/>
          </a:xfrm>
          <a:prstGeom prst="rect">
            <a:avLst/>
          </a:prstGeom>
        </p:spPr>
      </p:pic>
    </p:spTree>
    <p:extLst>
      <p:ext uri="{BB962C8B-B14F-4D97-AF65-F5344CB8AC3E}">
        <p14:creationId xmlns:p14="http://schemas.microsoft.com/office/powerpoint/2010/main" val="767205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3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ACEAE-2B48-311D-3FEB-65014FE5AA9E}"/>
              </a:ext>
            </a:extLst>
          </p:cNvPr>
          <p:cNvSpPr>
            <a:spLocks noGrp="1"/>
          </p:cNvSpPr>
          <p:nvPr>
            <p:ph type="title"/>
          </p:nvPr>
        </p:nvSpPr>
        <p:spPr>
          <a:xfrm>
            <a:off x="1143001" y="394782"/>
            <a:ext cx="9905998" cy="850359"/>
          </a:xfrm>
        </p:spPr>
        <p:txBody>
          <a:bodyPr/>
          <a:lstStyle/>
          <a:p>
            <a:r>
              <a:rPr lang="en-GB" dirty="0"/>
              <a:t>PROS AND CONS</a:t>
            </a:r>
            <a:endParaRPr lang="en-IN" dirty="0"/>
          </a:p>
        </p:txBody>
      </p:sp>
      <p:sp>
        <p:nvSpPr>
          <p:cNvPr id="3" name="Content Placeholder 2">
            <a:extLst>
              <a:ext uri="{FF2B5EF4-FFF2-40B4-BE49-F238E27FC236}">
                <a16:creationId xmlns:a16="http://schemas.microsoft.com/office/drawing/2014/main" id="{466841A0-136A-4618-9F64-96EAF546A7CC}"/>
              </a:ext>
            </a:extLst>
          </p:cNvPr>
          <p:cNvSpPr>
            <a:spLocks noGrp="1"/>
          </p:cNvSpPr>
          <p:nvPr>
            <p:ph idx="1"/>
          </p:nvPr>
        </p:nvSpPr>
        <p:spPr>
          <a:xfrm>
            <a:off x="1219233" y="1161644"/>
            <a:ext cx="9905999" cy="5301574"/>
          </a:xfrm>
        </p:spPr>
        <p:txBody>
          <a:bodyPr>
            <a:noAutofit/>
          </a:bodyPr>
          <a:lstStyle/>
          <a:p>
            <a:pPr marL="0" indent="0">
              <a:buNone/>
            </a:pPr>
            <a:r>
              <a:rPr lang="en-GB" sz="2800" dirty="0">
                <a:effectLst/>
                <a:latin typeface="Calibri" panose="020F0502020204030204" pitchFamily="34" charset="0"/>
                <a:ea typeface="Calibri" panose="020F0502020204030204" pitchFamily="34" charset="0"/>
              </a:rPr>
              <a:t>PROS:</a:t>
            </a:r>
          </a:p>
          <a:p>
            <a:pPr>
              <a:lnSpc>
                <a:spcPct val="107000"/>
              </a:lnSpc>
              <a:spcAft>
                <a:spcPts val="800"/>
              </a:spcAft>
            </a:pPr>
            <a:r>
              <a:rPr lang="en-IN" sz="2600" kern="100" dirty="0">
                <a:effectLst/>
                <a:latin typeface="Calibri" panose="020F0502020204030204" pitchFamily="34" charset="0"/>
                <a:ea typeface="Calibri" panose="020F0502020204030204" pitchFamily="34" charset="0"/>
                <a:cs typeface="Times New Roman" panose="02020603050405020304" pitchFamily="18" charset="0"/>
              </a:rPr>
              <a:t>Multi-Modal Approach: By utilizing both audio and video, an emotion recognizer can leverage multiple modalities to validate and reinforce emotional assessments.</a:t>
            </a:r>
          </a:p>
          <a:p>
            <a:pPr>
              <a:lnSpc>
                <a:spcPct val="107000"/>
              </a:lnSpc>
              <a:spcAft>
                <a:spcPts val="800"/>
              </a:spcAft>
            </a:pPr>
            <a:r>
              <a:rPr lang="en-IN" sz="2600" kern="100" dirty="0">
                <a:effectLst/>
                <a:latin typeface="Calibri" panose="020F0502020204030204" pitchFamily="34" charset="0"/>
                <a:ea typeface="Calibri" panose="020F0502020204030204" pitchFamily="34" charset="0"/>
                <a:cs typeface="Times New Roman" panose="02020603050405020304" pitchFamily="18" charset="0"/>
              </a:rPr>
              <a:t>Real-Time Analysis: Emotion recognition using audio and video can provide real-time analysis, allowing for immediate feedback and responses. </a:t>
            </a:r>
          </a:p>
          <a:p>
            <a:pPr>
              <a:lnSpc>
                <a:spcPct val="107000"/>
              </a:lnSpc>
              <a:spcAft>
                <a:spcPts val="800"/>
              </a:spcAft>
            </a:pPr>
            <a:r>
              <a:rPr lang="en-IN" sz="2600" kern="100" dirty="0">
                <a:effectLst/>
                <a:latin typeface="Calibri" panose="020F0502020204030204" pitchFamily="34" charset="0"/>
                <a:ea typeface="Calibri" panose="020F0502020204030204" pitchFamily="34" charset="0"/>
                <a:cs typeface="Times New Roman" panose="02020603050405020304" pitchFamily="18" charset="0"/>
              </a:rPr>
              <a:t>Contextual Understanding: The combination of audio and video data allows for a better understanding of the context in which emotions are expressed. </a:t>
            </a:r>
            <a:endParaRPr lang="en-IN" sz="2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500064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ACEAE-2B48-311D-3FEB-65014FE5AA9E}"/>
              </a:ext>
            </a:extLst>
          </p:cNvPr>
          <p:cNvSpPr>
            <a:spLocks noGrp="1"/>
          </p:cNvSpPr>
          <p:nvPr>
            <p:ph type="title"/>
          </p:nvPr>
        </p:nvSpPr>
        <p:spPr>
          <a:xfrm>
            <a:off x="1141413" y="414237"/>
            <a:ext cx="9905998" cy="850359"/>
          </a:xfrm>
        </p:spPr>
        <p:txBody>
          <a:bodyPr/>
          <a:lstStyle/>
          <a:p>
            <a:r>
              <a:rPr lang="en-GB" dirty="0"/>
              <a:t>PROS AND CONS</a:t>
            </a:r>
            <a:endParaRPr lang="en-IN" dirty="0"/>
          </a:p>
        </p:txBody>
      </p:sp>
      <p:sp>
        <p:nvSpPr>
          <p:cNvPr id="3" name="Content Placeholder 2">
            <a:extLst>
              <a:ext uri="{FF2B5EF4-FFF2-40B4-BE49-F238E27FC236}">
                <a16:creationId xmlns:a16="http://schemas.microsoft.com/office/drawing/2014/main" id="{466841A0-136A-4618-9F64-96EAF546A7CC}"/>
              </a:ext>
            </a:extLst>
          </p:cNvPr>
          <p:cNvSpPr>
            <a:spLocks noGrp="1"/>
          </p:cNvSpPr>
          <p:nvPr>
            <p:ph idx="1"/>
          </p:nvPr>
        </p:nvSpPr>
        <p:spPr>
          <a:xfrm>
            <a:off x="1141413" y="1161645"/>
            <a:ext cx="9905999" cy="5301574"/>
          </a:xfrm>
        </p:spPr>
        <p:txBody>
          <a:bodyPr>
            <a:normAutofit/>
          </a:bodyPr>
          <a:lstStyle/>
          <a:p>
            <a:pPr marL="0" indent="0">
              <a:buNone/>
            </a:pPr>
            <a:r>
              <a:rPr lang="en-GB" sz="2800" dirty="0">
                <a:latin typeface="Calibri" panose="020F0502020204030204" pitchFamily="34" charset="0"/>
                <a:ea typeface="Calibri" panose="020F0502020204030204" pitchFamily="34" charset="0"/>
              </a:rPr>
              <a:t>CONS</a:t>
            </a:r>
            <a:r>
              <a:rPr lang="en-GB" sz="2800" dirty="0">
                <a:effectLst/>
                <a:latin typeface="Calibri" panose="020F0502020204030204" pitchFamily="34" charset="0"/>
                <a:ea typeface="Calibri" panose="020F0502020204030204" pitchFamily="34" charset="0"/>
              </a:rPr>
              <a:t>:</a:t>
            </a:r>
          </a:p>
          <a:p>
            <a:pPr>
              <a:lnSpc>
                <a:spcPct val="107000"/>
              </a:lnSpc>
              <a:spcAft>
                <a:spcPts val="800"/>
              </a:spcAft>
            </a:pPr>
            <a:r>
              <a:rPr lang="en-IN" sz="2600" kern="100" dirty="0">
                <a:effectLst/>
                <a:latin typeface="Calibri" panose="020F0502020204030204" pitchFamily="34" charset="0"/>
                <a:ea typeface="Calibri" panose="020F0502020204030204" pitchFamily="34" charset="0"/>
                <a:cs typeface="Times New Roman" panose="02020603050405020304" pitchFamily="18" charset="0"/>
              </a:rPr>
              <a:t>Privacy Concerns: </a:t>
            </a:r>
            <a:r>
              <a:rPr lang="en-IN" sz="2600" kern="100" dirty="0" err="1">
                <a:effectLst/>
                <a:latin typeface="Calibri" panose="020F0502020204030204" pitchFamily="34" charset="0"/>
                <a:ea typeface="Calibri" panose="020F0502020204030204" pitchFamily="34" charset="0"/>
                <a:cs typeface="Times New Roman" panose="02020603050405020304" pitchFamily="18" charset="0"/>
              </a:rPr>
              <a:t>Analyzing</a:t>
            </a:r>
            <a:r>
              <a:rPr lang="en-IN" sz="2600" kern="100" dirty="0">
                <a:effectLst/>
                <a:latin typeface="Calibri" panose="020F0502020204030204" pitchFamily="34" charset="0"/>
                <a:ea typeface="Calibri" panose="020F0502020204030204" pitchFamily="34" charset="0"/>
                <a:cs typeface="Times New Roman" panose="02020603050405020304" pitchFamily="18" charset="0"/>
              </a:rPr>
              <a:t> both audio and video data raises privacy concerns, as it involves capturing and processing personal information. </a:t>
            </a:r>
          </a:p>
          <a:p>
            <a:pPr>
              <a:lnSpc>
                <a:spcPct val="107000"/>
              </a:lnSpc>
              <a:spcAft>
                <a:spcPts val="800"/>
              </a:spcAft>
            </a:pPr>
            <a:r>
              <a:rPr lang="en-IN" sz="2600" kern="100" dirty="0">
                <a:effectLst/>
                <a:latin typeface="Calibri" panose="020F0502020204030204" pitchFamily="34" charset="0"/>
                <a:ea typeface="Calibri" panose="020F0502020204030204" pitchFamily="34" charset="0"/>
                <a:cs typeface="Times New Roman" panose="02020603050405020304" pitchFamily="18" charset="0"/>
              </a:rPr>
              <a:t>Technical Challenges: </a:t>
            </a:r>
            <a:r>
              <a:rPr lang="en-IN" sz="2600" kern="100" dirty="0" err="1">
                <a:effectLst/>
                <a:latin typeface="Calibri" panose="020F0502020204030204" pitchFamily="34" charset="0"/>
                <a:ea typeface="Calibri" panose="020F0502020204030204" pitchFamily="34" charset="0"/>
                <a:cs typeface="Times New Roman" panose="02020603050405020304" pitchFamily="18" charset="0"/>
              </a:rPr>
              <a:t>Analyzing</a:t>
            </a:r>
            <a:r>
              <a:rPr lang="en-IN" sz="2600" kern="100" dirty="0">
                <a:effectLst/>
                <a:latin typeface="Calibri" panose="020F0502020204030204" pitchFamily="34" charset="0"/>
                <a:ea typeface="Calibri" panose="020F0502020204030204" pitchFamily="34" charset="0"/>
                <a:cs typeface="Times New Roman" panose="02020603050405020304" pitchFamily="18" charset="0"/>
              </a:rPr>
              <a:t> audio and video data simultaneously requires advanced processing techniques and algorithms.</a:t>
            </a:r>
          </a:p>
          <a:p>
            <a:pPr>
              <a:lnSpc>
                <a:spcPct val="107000"/>
              </a:lnSpc>
              <a:spcAft>
                <a:spcPts val="800"/>
              </a:spcAft>
            </a:pPr>
            <a:r>
              <a:rPr lang="en-IN" sz="2600" kern="100" dirty="0">
                <a:effectLst/>
                <a:latin typeface="Calibri" panose="020F0502020204030204" pitchFamily="34" charset="0"/>
                <a:ea typeface="Calibri" panose="020F0502020204030204" pitchFamily="34" charset="0"/>
                <a:cs typeface="Times New Roman" panose="02020603050405020304" pitchFamily="18" charset="0"/>
              </a:rPr>
              <a:t>Environmental Factors: Audio and video data can be affected by various environmental factors, such as background noise, lighting conditions, camera quality, and recording equipment</a:t>
            </a:r>
            <a:r>
              <a:rPr lang="en-IN" sz="2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GB" sz="28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928118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A3E84-E98A-8BFD-247D-671AF37EB409}"/>
              </a:ext>
            </a:extLst>
          </p:cNvPr>
          <p:cNvSpPr>
            <a:spLocks noGrp="1"/>
          </p:cNvSpPr>
          <p:nvPr>
            <p:ph type="title"/>
          </p:nvPr>
        </p:nvSpPr>
        <p:spPr>
          <a:xfrm>
            <a:off x="1144589" y="624550"/>
            <a:ext cx="9905998" cy="1478570"/>
          </a:xfrm>
        </p:spPr>
        <p:txBody>
          <a:bodyPr/>
          <a:lstStyle/>
          <a:p>
            <a:r>
              <a:rPr lang="en-GB" dirty="0"/>
              <a:t>CONCLUSION &amp; FUTURE SCOPE</a:t>
            </a:r>
            <a:endParaRPr lang="en-IN" dirty="0"/>
          </a:p>
        </p:txBody>
      </p:sp>
      <p:sp>
        <p:nvSpPr>
          <p:cNvPr id="3" name="Content Placeholder 2">
            <a:extLst>
              <a:ext uri="{FF2B5EF4-FFF2-40B4-BE49-F238E27FC236}">
                <a16:creationId xmlns:a16="http://schemas.microsoft.com/office/drawing/2014/main" id="{7B344F19-0E4C-EBE1-089A-91F31B4D6B57}"/>
              </a:ext>
            </a:extLst>
          </p:cNvPr>
          <p:cNvSpPr>
            <a:spLocks noGrp="1"/>
          </p:cNvSpPr>
          <p:nvPr>
            <p:ph idx="1"/>
          </p:nvPr>
        </p:nvSpPr>
        <p:spPr>
          <a:xfrm>
            <a:off x="1141413" y="1845426"/>
            <a:ext cx="10230398" cy="4946072"/>
          </a:xfrm>
        </p:spPr>
        <p:txBody>
          <a:bodyPr>
            <a:normAutofit/>
          </a:bodyPr>
          <a:lstStyle/>
          <a:p>
            <a:pPr marL="342900" lvl="0" indent="-342900" algn="just">
              <a:spcBef>
                <a:spcPts val="935"/>
              </a:spcBef>
              <a:spcAft>
                <a:spcPts val="0"/>
              </a:spcAft>
              <a:buFont typeface="Arial" panose="020B0604020202020204" pitchFamily="34" charset="0"/>
              <a:buChar char="•"/>
              <a:tabLst>
                <a:tab pos="457200" algn="l"/>
              </a:tabLst>
            </a:pPr>
            <a:r>
              <a:rPr lang="en-IN" sz="2600" dirty="0">
                <a:effectLst/>
                <a:latin typeface="Calibri" panose="020F0502020204030204" pitchFamily="34" charset="0"/>
                <a:ea typeface="Calibri" panose="020F0502020204030204" pitchFamily="34" charset="0"/>
                <a:cs typeface="Calibri" panose="020F0502020204030204" pitchFamily="34" charset="0"/>
              </a:rPr>
              <a:t>Our project Affective Analysis helps to detect human emotions through machines by allowing user to record live video or audio, which increases the human-machine interactions. </a:t>
            </a:r>
          </a:p>
          <a:p>
            <a:pPr marL="342900" lvl="0" indent="-342900" algn="just">
              <a:spcBef>
                <a:spcPts val="935"/>
              </a:spcBef>
              <a:spcAft>
                <a:spcPts val="0"/>
              </a:spcAft>
              <a:buFont typeface="Arial" panose="020B0604020202020204" pitchFamily="34" charset="0"/>
              <a:buChar char="•"/>
              <a:tabLst>
                <a:tab pos="457200" algn="l"/>
              </a:tabLst>
            </a:pPr>
            <a:r>
              <a:rPr lang="en-IN" sz="2600" dirty="0">
                <a:effectLst/>
                <a:latin typeface="Calibri" panose="020F0502020204030204" pitchFamily="34" charset="0"/>
                <a:ea typeface="Calibri" panose="020F0502020204030204" pitchFamily="34" charset="0"/>
                <a:cs typeface="Calibri" panose="020F0502020204030204" pitchFamily="34" charset="0"/>
              </a:rPr>
              <a:t>This project has a future scope of increase in accuracy of detecting the emotions.</a:t>
            </a:r>
          </a:p>
          <a:p>
            <a:pPr marL="342900" lvl="0" indent="-342900" algn="just">
              <a:spcBef>
                <a:spcPts val="935"/>
              </a:spcBef>
              <a:spcAft>
                <a:spcPts val="0"/>
              </a:spcAft>
              <a:buFont typeface="Arial" panose="020B0604020202020204" pitchFamily="34" charset="0"/>
              <a:buChar char="•"/>
              <a:tabLst>
                <a:tab pos="457200" algn="l"/>
              </a:tabLst>
            </a:pPr>
            <a:r>
              <a:rPr lang="en-IN" sz="2600" dirty="0">
                <a:effectLst/>
                <a:latin typeface="Calibri" panose="020F0502020204030204" pitchFamily="34" charset="0"/>
                <a:ea typeface="Calibri" panose="020F0502020204030204" pitchFamily="34" charset="0"/>
                <a:cs typeface="Calibri" panose="020F0502020204030204" pitchFamily="34" charset="0"/>
              </a:rPr>
              <a:t>This project can also be extended to better accuracy by integrating human neural pulses and understand them further and improve it.</a:t>
            </a:r>
          </a:p>
          <a:p>
            <a:endParaRPr lang="en-IN" dirty="0"/>
          </a:p>
        </p:txBody>
      </p:sp>
    </p:spTree>
    <p:extLst>
      <p:ext uri="{BB962C8B-B14F-4D97-AF65-F5344CB8AC3E}">
        <p14:creationId xmlns:p14="http://schemas.microsoft.com/office/powerpoint/2010/main" val="12462821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A3E84-E98A-8BFD-247D-671AF37EB409}"/>
              </a:ext>
            </a:extLst>
          </p:cNvPr>
          <p:cNvSpPr>
            <a:spLocks noGrp="1"/>
          </p:cNvSpPr>
          <p:nvPr>
            <p:ph type="title"/>
          </p:nvPr>
        </p:nvSpPr>
        <p:spPr>
          <a:xfrm>
            <a:off x="1144589" y="624550"/>
            <a:ext cx="9905998" cy="1478570"/>
          </a:xfrm>
        </p:spPr>
        <p:txBody>
          <a:bodyPr/>
          <a:lstStyle/>
          <a:p>
            <a:r>
              <a:rPr lang="en-GB" dirty="0"/>
              <a:t>REFERENCES</a:t>
            </a:r>
            <a:endParaRPr lang="en-IN" dirty="0"/>
          </a:p>
        </p:txBody>
      </p:sp>
      <p:sp>
        <p:nvSpPr>
          <p:cNvPr id="3" name="Content Placeholder 2">
            <a:extLst>
              <a:ext uri="{FF2B5EF4-FFF2-40B4-BE49-F238E27FC236}">
                <a16:creationId xmlns:a16="http://schemas.microsoft.com/office/drawing/2014/main" id="{7B344F19-0E4C-EBE1-089A-91F31B4D6B57}"/>
              </a:ext>
            </a:extLst>
          </p:cNvPr>
          <p:cNvSpPr>
            <a:spLocks noGrp="1"/>
          </p:cNvSpPr>
          <p:nvPr>
            <p:ph idx="1"/>
          </p:nvPr>
        </p:nvSpPr>
        <p:spPr>
          <a:xfrm>
            <a:off x="1141413" y="1845426"/>
            <a:ext cx="10230398" cy="4946072"/>
          </a:xfrm>
        </p:spPr>
        <p:txBody>
          <a:bodyPr>
            <a:normAutofit/>
          </a:bodyPr>
          <a:lstStyle/>
          <a:p>
            <a:r>
              <a:rPr lang="en-US" sz="2800" dirty="0">
                <a:effectLst/>
                <a:latin typeface="Times New Roman" panose="02020603050405020304" pitchFamily="18" charset="0"/>
                <a:ea typeface="Calibri" panose="020F0502020204030204" pitchFamily="34" charset="0"/>
              </a:rPr>
              <a:t> </a:t>
            </a:r>
            <a:r>
              <a:rPr lang="en-US" sz="2600" u="sng" dirty="0">
                <a:solidFill>
                  <a:srgbClr val="0000FF"/>
                </a:solidFill>
                <a:effectLst/>
                <a:latin typeface="Times New Roman" panose="02020603050405020304" pitchFamily="18" charset="0"/>
                <a:ea typeface="Calibri" panose="020F0502020204030204" pitchFamily="34" charset="0"/>
                <a:hlinkClick r:id="rId2"/>
              </a:rPr>
              <a:t>https://www.overleaf.com/read/xvtrrfpvzwhf</a:t>
            </a:r>
            <a:endParaRPr lang="en-IN" sz="2600" dirty="0">
              <a:effectLst/>
              <a:latin typeface="Calibri" panose="020F0502020204030204" pitchFamily="34" charset="0"/>
              <a:ea typeface="Calibri" panose="020F0502020204030204" pitchFamily="34" charset="0"/>
            </a:endParaRPr>
          </a:p>
          <a:p>
            <a:r>
              <a:rPr lang="en-US" sz="2600" dirty="0">
                <a:effectLst/>
                <a:latin typeface="Times New Roman" panose="02020603050405020304" pitchFamily="18" charset="0"/>
                <a:ea typeface="Calibri" panose="020F0502020204030204" pitchFamily="34" charset="0"/>
              </a:rPr>
              <a:t>  </a:t>
            </a:r>
            <a:r>
              <a:rPr lang="en-US" sz="2600" u="sng" dirty="0">
                <a:solidFill>
                  <a:srgbClr val="0000FF"/>
                </a:solidFill>
                <a:effectLst/>
                <a:latin typeface="Times New Roman" panose="02020603050405020304" pitchFamily="18" charset="0"/>
                <a:ea typeface="Calibri" panose="020F0502020204030204" pitchFamily="34" charset="0"/>
                <a:hlinkClick r:id="rId3"/>
              </a:rPr>
              <a:t>The Ryerson Audio-Visual Database of Emotional Speech and Song (RAVDESS) | </a:t>
            </a:r>
            <a:r>
              <a:rPr lang="en-US" sz="2600" u="sng" dirty="0" err="1">
                <a:solidFill>
                  <a:srgbClr val="0000FF"/>
                </a:solidFill>
                <a:effectLst/>
                <a:latin typeface="Times New Roman" panose="02020603050405020304" pitchFamily="18" charset="0"/>
                <a:ea typeface="Calibri" panose="020F0502020204030204" pitchFamily="34" charset="0"/>
                <a:hlinkClick r:id="rId3"/>
              </a:rPr>
              <a:t>Zenodo</a:t>
            </a:r>
            <a:endParaRPr lang="en-IN" sz="2600" dirty="0">
              <a:effectLst/>
              <a:latin typeface="Calibri" panose="020F0502020204030204" pitchFamily="34" charset="0"/>
              <a:ea typeface="Calibri" panose="020F0502020204030204" pitchFamily="34" charset="0"/>
            </a:endParaRPr>
          </a:p>
          <a:p>
            <a:r>
              <a:rPr lang="en-US" sz="2600" dirty="0">
                <a:effectLst/>
                <a:latin typeface="Times New Roman" panose="02020603050405020304" pitchFamily="18" charset="0"/>
                <a:ea typeface="Calibri" panose="020F0502020204030204" pitchFamily="34" charset="0"/>
              </a:rPr>
              <a:t>  </a:t>
            </a:r>
            <a:r>
              <a:rPr lang="en-US" sz="2600" u="sng" dirty="0">
                <a:solidFill>
                  <a:srgbClr val="0000FF"/>
                </a:solidFill>
                <a:effectLst/>
                <a:latin typeface="Times New Roman" panose="02020603050405020304" pitchFamily="18" charset="0"/>
                <a:ea typeface="Calibri" panose="020F0502020204030204" pitchFamily="34" charset="0"/>
                <a:hlinkClick r:id="rId4"/>
              </a:rPr>
              <a:t>Challenges in Representation Learning: Facial Expression Recognition Challenge | Kaggle</a:t>
            </a:r>
            <a:r>
              <a:rPr lang="en-US" sz="2600" dirty="0">
                <a:effectLst/>
                <a:latin typeface="Times New Roman" panose="02020603050405020304" pitchFamily="18" charset="0"/>
                <a:ea typeface="Calibri" panose="020F0502020204030204" pitchFamily="34" charset="0"/>
              </a:rPr>
              <a:t> </a:t>
            </a:r>
            <a:endParaRPr lang="en-IN" sz="2600" dirty="0">
              <a:effectLst/>
              <a:latin typeface="Calibri" panose="020F0502020204030204" pitchFamily="34" charset="0"/>
              <a:ea typeface="Calibri" panose="020F0502020204030204" pitchFamily="34" charset="0"/>
            </a:endParaRPr>
          </a:p>
          <a:p>
            <a:r>
              <a:rPr lang="en-US" sz="2600" dirty="0">
                <a:effectLst/>
                <a:latin typeface="Times New Roman" panose="02020603050405020304" pitchFamily="18" charset="0"/>
                <a:ea typeface="Calibri" panose="020F0502020204030204" pitchFamily="34" charset="0"/>
              </a:rPr>
              <a:t>  </a:t>
            </a:r>
            <a:r>
              <a:rPr lang="en-US" sz="2600" u="sng" dirty="0">
                <a:solidFill>
                  <a:srgbClr val="0000FF"/>
                </a:solidFill>
                <a:effectLst/>
                <a:latin typeface="Times New Roman" panose="02020603050405020304" pitchFamily="18" charset="0"/>
                <a:ea typeface="Calibri" panose="020F0502020204030204" pitchFamily="34" charset="0"/>
                <a:hlinkClick r:id="rId5"/>
              </a:rPr>
              <a:t>https://github.com/maelfabien/Multimodal-Emotion-Recognition</a:t>
            </a:r>
            <a:endParaRPr lang="en-IN" sz="2600" dirty="0"/>
          </a:p>
        </p:txBody>
      </p:sp>
    </p:spTree>
    <p:extLst>
      <p:ext uri="{BB962C8B-B14F-4D97-AF65-F5344CB8AC3E}">
        <p14:creationId xmlns:p14="http://schemas.microsoft.com/office/powerpoint/2010/main" val="898771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5BE62A68-92FB-4DA6-B1D6-FA043544A9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pic>
        <p:nvPicPr>
          <p:cNvPr id="93" name="Picture 2">
            <a:extLst>
              <a:ext uri="{FF2B5EF4-FFF2-40B4-BE49-F238E27FC236}">
                <a16:creationId xmlns:a16="http://schemas.microsoft.com/office/drawing/2014/main" id="{10A6DFCC-5864-48A7-8196-CBCF038BB88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30000"/>
            <a:extLst>
              <a:ext uri="{28A0092B-C50C-407E-A947-70E740481C1C}">
                <a14:useLocalDpi xmlns:a14="http://schemas.microsoft.com/office/drawing/2010/main"/>
              </a:ext>
            </a:extLst>
          </a:blip>
          <a:srcRect/>
          <a:stretch>
            <a:fillRect/>
          </a:stretch>
        </p:blipFill>
        <p:spPr bwMode="auto">
          <a:xfrm>
            <a:off x="-2783" y="0"/>
            <a:ext cx="12188952" cy="6858000"/>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grpSp>
        <p:nvGrpSpPr>
          <p:cNvPr id="95" name="Group 94">
            <a:extLst>
              <a:ext uri="{FF2B5EF4-FFF2-40B4-BE49-F238E27FC236}">
                <a16:creationId xmlns:a16="http://schemas.microsoft.com/office/drawing/2014/main" id="{03CA880E-A155-41A2-B87D-21AC3CE333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bg2">
                  <a:lumMod val="60000"/>
                  <a:lumOff val="40000"/>
                </a:schemeClr>
              </a:gs>
            </a:gsLst>
            <a:lin ang="5400000" scaled="0"/>
            <a:tileRect/>
          </a:gradFill>
        </p:grpSpPr>
        <p:sp>
          <p:nvSpPr>
            <p:cNvPr id="96" name="Rectangle 5">
              <a:extLst>
                <a:ext uri="{FF2B5EF4-FFF2-40B4-BE49-F238E27FC236}">
                  <a16:creationId xmlns:a16="http://schemas.microsoft.com/office/drawing/2014/main" id="{AD179668-A46F-4D4C-8C75-2F3B4B5787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97" name="Freeform 6">
              <a:extLst>
                <a:ext uri="{FF2B5EF4-FFF2-40B4-BE49-F238E27FC236}">
                  <a16:creationId xmlns:a16="http://schemas.microsoft.com/office/drawing/2014/main" id="{0DB283C2-E19A-4A75-909F-450DB72DEC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98" name="Freeform 7">
              <a:extLst>
                <a:ext uri="{FF2B5EF4-FFF2-40B4-BE49-F238E27FC236}">
                  <a16:creationId xmlns:a16="http://schemas.microsoft.com/office/drawing/2014/main" id="{B674E08A-09B5-42AD-805C-43DAE1D0BE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99" name="Freeform 8">
              <a:extLst>
                <a:ext uri="{FF2B5EF4-FFF2-40B4-BE49-F238E27FC236}">
                  <a16:creationId xmlns:a16="http://schemas.microsoft.com/office/drawing/2014/main" id="{248B903F-D11E-41B4-A6F7-5ACF56D76B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00" name="Freeform 9">
              <a:extLst>
                <a:ext uri="{FF2B5EF4-FFF2-40B4-BE49-F238E27FC236}">
                  <a16:creationId xmlns:a16="http://schemas.microsoft.com/office/drawing/2014/main" id="{68B65942-DED3-475B-B28D-839E15541C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01" name="Freeform 10">
              <a:extLst>
                <a:ext uri="{FF2B5EF4-FFF2-40B4-BE49-F238E27FC236}">
                  <a16:creationId xmlns:a16="http://schemas.microsoft.com/office/drawing/2014/main" id="{54C02C20-8E50-4D5F-9E89-7266186B10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02" name="Freeform 11">
              <a:extLst>
                <a:ext uri="{FF2B5EF4-FFF2-40B4-BE49-F238E27FC236}">
                  <a16:creationId xmlns:a16="http://schemas.microsoft.com/office/drawing/2014/main" id="{057C79DE-C22B-4732-B921-1EEF64DAD2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03" name="Freeform 12">
              <a:extLst>
                <a:ext uri="{FF2B5EF4-FFF2-40B4-BE49-F238E27FC236}">
                  <a16:creationId xmlns:a16="http://schemas.microsoft.com/office/drawing/2014/main" id="{21E55FE5-F856-4E6D-A505-4A5AA92FC2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04" name="Freeform 13">
              <a:extLst>
                <a:ext uri="{FF2B5EF4-FFF2-40B4-BE49-F238E27FC236}">
                  <a16:creationId xmlns:a16="http://schemas.microsoft.com/office/drawing/2014/main" id="{564ACC84-D8A2-43FB-AB43-D7A892AC83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05" name="Freeform 14">
              <a:extLst>
                <a:ext uri="{FF2B5EF4-FFF2-40B4-BE49-F238E27FC236}">
                  <a16:creationId xmlns:a16="http://schemas.microsoft.com/office/drawing/2014/main" id="{33DE6074-A243-4841-8A21-41739E524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06" name="Freeform 15">
              <a:extLst>
                <a:ext uri="{FF2B5EF4-FFF2-40B4-BE49-F238E27FC236}">
                  <a16:creationId xmlns:a16="http://schemas.microsoft.com/office/drawing/2014/main" id="{6AD73007-A6A4-498E-8AF9-C3F7D61DCD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07" name="Line 16">
              <a:extLst>
                <a:ext uri="{FF2B5EF4-FFF2-40B4-BE49-F238E27FC236}">
                  <a16:creationId xmlns:a16="http://schemas.microsoft.com/office/drawing/2014/main" id="{541BFD40-70B0-48BA-9216-9C67411F450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08" name="Freeform 17">
              <a:extLst>
                <a:ext uri="{FF2B5EF4-FFF2-40B4-BE49-F238E27FC236}">
                  <a16:creationId xmlns:a16="http://schemas.microsoft.com/office/drawing/2014/main" id="{7DFC59A5-0E43-4308-8BFB-F505CFB549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09" name="Freeform 18">
              <a:extLst>
                <a:ext uri="{FF2B5EF4-FFF2-40B4-BE49-F238E27FC236}">
                  <a16:creationId xmlns:a16="http://schemas.microsoft.com/office/drawing/2014/main" id="{0852232F-7FE7-4B61-AC34-F29289DAC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10" name="Freeform 19">
              <a:extLst>
                <a:ext uri="{FF2B5EF4-FFF2-40B4-BE49-F238E27FC236}">
                  <a16:creationId xmlns:a16="http://schemas.microsoft.com/office/drawing/2014/main" id="{F2467A7F-F122-4464-A682-8C4DB1DA1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11" name="Freeform 20">
              <a:extLst>
                <a:ext uri="{FF2B5EF4-FFF2-40B4-BE49-F238E27FC236}">
                  <a16:creationId xmlns:a16="http://schemas.microsoft.com/office/drawing/2014/main" id="{2178D569-0695-49D6-8261-1BF6E2E48F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12" name="Rectangle 21">
              <a:extLst>
                <a:ext uri="{FF2B5EF4-FFF2-40B4-BE49-F238E27FC236}">
                  <a16:creationId xmlns:a16="http://schemas.microsoft.com/office/drawing/2014/main" id="{E289FFF1-2E96-4F4A-94D2-D1FED6AE8AA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13" name="Freeform 22">
              <a:extLst>
                <a:ext uri="{FF2B5EF4-FFF2-40B4-BE49-F238E27FC236}">
                  <a16:creationId xmlns:a16="http://schemas.microsoft.com/office/drawing/2014/main" id="{F0509D92-D47A-49BC-899A-0C2AB53BC6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14" name="Freeform 23">
              <a:extLst>
                <a:ext uri="{FF2B5EF4-FFF2-40B4-BE49-F238E27FC236}">
                  <a16:creationId xmlns:a16="http://schemas.microsoft.com/office/drawing/2014/main" id="{606E419B-186B-4DA7-95FA-F921A2D3FC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15" name="Freeform 24">
              <a:extLst>
                <a:ext uri="{FF2B5EF4-FFF2-40B4-BE49-F238E27FC236}">
                  <a16:creationId xmlns:a16="http://schemas.microsoft.com/office/drawing/2014/main" id="{35DBBAC4-A0DC-44A6-A64F-3FF22BC30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16" name="Freeform 25">
              <a:extLst>
                <a:ext uri="{FF2B5EF4-FFF2-40B4-BE49-F238E27FC236}">
                  <a16:creationId xmlns:a16="http://schemas.microsoft.com/office/drawing/2014/main" id="{45359546-A3CF-4560-869D-4C642B0F75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17" name="Freeform 26">
              <a:extLst>
                <a:ext uri="{FF2B5EF4-FFF2-40B4-BE49-F238E27FC236}">
                  <a16:creationId xmlns:a16="http://schemas.microsoft.com/office/drawing/2014/main" id="{A9D2DDA1-3EE0-4B5E-8107-6000BCB2B4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18" name="Freeform 27">
              <a:extLst>
                <a:ext uri="{FF2B5EF4-FFF2-40B4-BE49-F238E27FC236}">
                  <a16:creationId xmlns:a16="http://schemas.microsoft.com/office/drawing/2014/main" id="{6DA22C48-18EA-47BE-B75A-9594E025BE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19" name="Freeform 28">
              <a:extLst>
                <a:ext uri="{FF2B5EF4-FFF2-40B4-BE49-F238E27FC236}">
                  <a16:creationId xmlns:a16="http://schemas.microsoft.com/office/drawing/2014/main" id="{411A5F9B-C5BD-4FE0-BEE1-5FA9B82FB3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20" name="Freeform 29">
              <a:extLst>
                <a:ext uri="{FF2B5EF4-FFF2-40B4-BE49-F238E27FC236}">
                  <a16:creationId xmlns:a16="http://schemas.microsoft.com/office/drawing/2014/main" id="{AFFCFD60-FB34-408B-A2EA-311A1093D0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21" name="Freeform 30">
              <a:extLst>
                <a:ext uri="{FF2B5EF4-FFF2-40B4-BE49-F238E27FC236}">
                  <a16:creationId xmlns:a16="http://schemas.microsoft.com/office/drawing/2014/main" id="{72B9EBCA-3EF6-4296-80E0-CD849B27E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22" name="Freeform 31">
              <a:extLst>
                <a:ext uri="{FF2B5EF4-FFF2-40B4-BE49-F238E27FC236}">
                  <a16:creationId xmlns:a16="http://schemas.microsoft.com/office/drawing/2014/main" id="{CC021197-0DB7-42B6-93BB-32252A9373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sp useBgFill="1">
        <p:nvSpPr>
          <p:cNvPr id="124" name="Round Diagonal Corner Rectangle 6">
            <a:extLst>
              <a:ext uri="{FF2B5EF4-FFF2-40B4-BE49-F238E27FC236}">
                <a16:creationId xmlns:a16="http://schemas.microsoft.com/office/drawing/2014/main" id="{7C30BDFE-E13B-4CD1-9371-FAEDFF80CD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853439"/>
            <a:ext cx="6987476" cy="4760505"/>
          </a:xfrm>
          <a:prstGeom prst="round2DiagRect">
            <a:avLst>
              <a:gd name="adj1" fmla="val 7418"/>
              <a:gd name="adj2" fmla="val 0"/>
            </a:avLst>
          </a:prstGeom>
          <a:ln w="19050" cap="sq">
            <a:solidFill>
              <a:schemeClr val="bg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6" name="Group 125">
            <a:extLst>
              <a:ext uri="{FF2B5EF4-FFF2-40B4-BE49-F238E27FC236}">
                <a16:creationId xmlns:a16="http://schemas.microsoft.com/office/drawing/2014/main" id="{A847D4E2-EA7B-40EF-8062-D1FAF838F6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79200" y="0"/>
            <a:ext cx="674688" cy="6848476"/>
            <a:chOff x="11364912" y="0"/>
            <a:chExt cx="674688" cy="6848476"/>
          </a:xfrm>
          <a:gradFill flip="none" rotWithShape="1">
            <a:gsLst>
              <a:gs pos="0">
                <a:schemeClr val="bg2"/>
              </a:gs>
              <a:gs pos="100000">
                <a:schemeClr val="bg2">
                  <a:lumMod val="60000"/>
                  <a:lumOff val="40000"/>
                  <a:alpha val="60000"/>
                </a:schemeClr>
              </a:gs>
            </a:gsLst>
            <a:lin ang="5400000" scaled="0"/>
            <a:tileRect/>
          </a:gradFill>
        </p:grpSpPr>
        <p:sp>
          <p:nvSpPr>
            <p:cNvPr id="127" name="Freeform 32">
              <a:extLst>
                <a:ext uri="{FF2B5EF4-FFF2-40B4-BE49-F238E27FC236}">
                  <a16:creationId xmlns:a16="http://schemas.microsoft.com/office/drawing/2014/main" id="{F1549F3B-53A1-4D15-8E8E-4297D91B8D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28" name="Freeform 33">
              <a:extLst>
                <a:ext uri="{FF2B5EF4-FFF2-40B4-BE49-F238E27FC236}">
                  <a16:creationId xmlns:a16="http://schemas.microsoft.com/office/drawing/2014/main" id="{841347B2-F767-433C-946A-1B19B4C40E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29" name="Freeform 34">
              <a:extLst>
                <a:ext uri="{FF2B5EF4-FFF2-40B4-BE49-F238E27FC236}">
                  <a16:creationId xmlns:a16="http://schemas.microsoft.com/office/drawing/2014/main" id="{B34A4847-B6CA-4001-8EB1-33B3854A4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30" name="Freeform 35">
              <a:extLst>
                <a:ext uri="{FF2B5EF4-FFF2-40B4-BE49-F238E27FC236}">
                  <a16:creationId xmlns:a16="http://schemas.microsoft.com/office/drawing/2014/main" id="{EF334B32-D0A0-45DE-99CB-37A3E56ECE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31" name="Freeform 36">
              <a:extLst>
                <a:ext uri="{FF2B5EF4-FFF2-40B4-BE49-F238E27FC236}">
                  <a16:creationId xmlns:a16="http://schemas.microsoft.com/office/drawing/2014/main" id="{5D1098DF-5812-4A6F-A4B7-AFEBEDA983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32" name="Freeform 37">
              <a:extLst>
                <a:ext uri="{FF2B5EF4-FFF2-40B4-BE49-F238E27FC236}">
                  <a16:creationId xmlns:a16="http://schemas.microsoft.com/office/drawing/2014/main" id="{2A72CC5D-2EA1-4ABD-B694-045401D7F2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33" name="Freeform 38">
              <a:extLst>
                <a:ext uri="{FF2B5EF4-FFF2-40B4-BE49-F238E27FC236}">
                  <a16:creationId xmlns:a16="http://schemas.microsoft.com/office/drawing/2014/main" id="{47B8C57D-403F-4D5B-9724-24276E99B4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34" name="Freeform 39">
              <a:extLst>
                <a:ext uri="{FF2B5EF4-FFF2-40B4-BE49-F238E27FC236}">
                  <a16:creationId xmlns:a16="http://schemas.microsoft.com/office/drawing/2014/main" id="{4890E5D3-F793-4B6A-AA8F-1F6C03BD1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35" name="Freeform 40">
              <a:extLst>
                <a:ext uri="{FF2B5EF4-FFF2-40B4-BE49-F238E27FC236}">
                  <a16:creationId xmlns:a16="http://schemas.microsoft.com/office/drawing/2014/main" id="{68A2FE4A-346D-4EA5-B377-EED4515161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36" name="Rectangle 41">
              <a:extLst>
                <a:ext uri="{FF2B5EF4-FFF2-40B4-BE49-F238E27FC236}">
                  <a16:creationId xmlns:a16="http://schemas.microsoft.com/office/drawing/2014/main" id="{2F12D5D5-9BB1-4D89-B5B4-8F8353825B7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grpSp>
      <p:pic>
        <p:nvPicPr>
          <p:cNvPr id="1026" name="Picture 2" descr="Say thank you to someone at Companies House - GOV.UK">
            <a:extLst>
              <a:ext uri="{FF2B5EF4-FFF2-40B4-BE49-F238E27FC236}">
                <a16:creationId xmlns:a16="http://schemas.microsoft.com/office/drawing/2014/main" id="{FA32E1BC-AEFF-A5C4-2C0B-BD5DD208A2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7960" y="1382713"/>
            <a:ext cx="5681662" cy="3780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6639478"/>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A3E84-E98A-8BFD-247D-671AF37EB409}"/>
              </a:ext>
            </a:extLst>
          </p:cNvPr>
          <p:cNvSpPr>
            <a:spLocks noGrp="1"/>
          </p:cNvSpPr>
          <p:nvPr>
            <p:ph type="title"/>
          </p:nvPr>
        </p:nvSpPr>
        <p:spPr>
          <a:xfrm>
            <a:off x="1144589" y="208914"/>
            <a:ext cx="9905998" cy="1478570"/>
          </a:xfrm>
        </p:spPr>
        <p:txBody>
          <a:bodyPr/>
          <a:lstStyle/>
          <a:p>
            <a:r>
              <a:rPr lang="en-GB" dirty="0"/>
              <a:t>MOTIVATION:</a:t>
            </a:r>
            <a:endParaRPr lang="en-IN" dirty="0"/>
          </a:p>
        </p:txBody>
      </p:sp>
      <p:sp>
        <p:nvSpPr>
          <p:cNvPr id="3" name="Content Placeholder 2">
            <a:extLst>
              <a:ext uri="{FF2B5EF4-FFF2-40B4-BE49-F238E27FC236}">
                <a16:creationId xmlns:a16="http://schemas.microsoft.com/office/drawing/2014/main" id="{7B344F19-0E4C-EBE1-089A-91F31B4D6B57}"/>
              </a:ext>
            </a:extLst>
          </p:cNvPr>
          <p:cNvSpPr>
            <a:spLocks noGrp="1"/>
          </p:cNvSpPr>
          <p:nvPr>
            <p:ph idx="1"/>
          </p:nvPr>
        </p:nvSpPr>
        <p:spPr>
          <a:xfrm>
            <a:off x="1141413" y="1396538"/>
            <a:ext cx="10230398" cy="5093471"/>
          </a:xfrm>
        </p:spPr>
        <p:txBody>
          <a:bodyPr>
            <a:normAutofit/>
          </a:bodyPr>
          <a:lstStyle/>
          <a:p>
            <a:r>
              <a:rPr lang="en-IN" sz="2800" dirty="0">
                <a:effectLst/>
                <a:latin typeface="Calibri" panose="020F0502020204030204" pitchFamily="34" charset="0"/>
                <a:ea typeface="Calibri" panose="020F0502020204030204" pitchFamily="34" charset="0"/>
                <a:cs typeface="Calibri" panose="020F0502020204030204" pitchFamily="34" charset="0"/>
              </a:rPr>
              <a:t>Humans can detect emotions from multiple domains for example speech and visual. Similarly a machine can also detect emotions by usin</a:t>
            </a:r>
            <a:r>
              <a:rPr lang="en-IN" sz="2800" dirty="0">
                <a:latin typeface="Calibri" panose="020F0502020204030204" pitchFamily="34" charset="0"/>
                <a:ea typeface="Calibri" panose="020F0502020204030204" pitchFamily="34" charset="0"/>
                <a:cs typeface="Calibri" panose="020F0502020204030204" pitchFamily="34" charset="0"/>
              </a:rPr>
              <a:t>g proper machine learning and deep learning algorithms.</a:t>
            </a:r>
          </a:p>
          <a:p>
            <a:r>
              <a:rPr lang="en-IN" sz="2800" dirty="0">
                <a:effectLst/>
                <a:latin typeface="Calibri" panose="020F0502020204030204" pitchFamily="34" charset="0"/>
                <a:ea typeface="Calibri" panose="020F0502020204030204" pitchFamily="34" charset="0"/>
                <a:cs typeface="Calibri" panose="020F0502020204030204" pitchFamily="34" charset="0"/>
              </a:rPr>
              <a:t>With advancement of deep learning technology there has been significant improvement of speech and video recognition. </a:t>
            </a:r>
          </a:p>
          <a:p>
            <a:r>
              <a:rPr lang="en-IN" sz="2800" dirty="0">
                <a:effectLst/>
                <a:latin typeface="Calibri" panose="020F0502020204030204" pitchFamily="34" charset="0"/>
                <a:ea typeface="Calibri" panose="020F0502020204030204" pitchFamily="34" charset="0"/>
                <a:cs typeface="Calibri" panose="020F0502020204030204" pitchFamily="34" charset="0"/>
              </a:rPr>
              <a:t>Recognizing emotion from speech and video is important aspect and with deep learning technology emotion recognition has improved in accuracy and latency. </a:t>
            </a:r>
          </a:p>
        </p:txBody>
      </p:sp>
    </p:spTree>
    <p:extLst>
      <p:ext uri="{BB962C8B-B14F-4D97-AF65-F5344CB8AC3E}">
        <p14:creationId xmlns:p14="http://schemas.microsoft.com/office/powerpoint/2010/main" val="3332749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ACEAE-2B48-311D-3FEB-65014FE5AA9E}"/>
              </a:ext>
            </a:extLst>
          </p:cNvPr>
          <p:cNvSpPr>
            <a:spLocks noGrp="1"/>
          </p:cNvSpPr>
          <p:nvPr>
            <p:ph type="title"/>
          </p:nvPr>
        </p:nvSpPr>
        <p:spPr/>
        <p:txBody>
          <a:bodyPr/>
          <a:lstStyle/>
          <a:p>
            <a:r>
              <a:rPr lang="en-GB" dirty="0"/>
              <a:t>PROBLEM statement DESCRIPTION:</a:t>
            </a:r>
            <a:endParaRPr lang="en-IN" dirty="0"/>
          </a:p>
        </p:txBody>
      </p:sp>
      <p:sp>
        <p:nvSpPr>
          <p:cNvPr id="3" name="Content Placeholder 2">
            <a:extLst>
              <a:ext uri="{FF2B5EF4-FFF2-40B4-BE49-F238E27FC236}">
                <a16:creationId xmlns:a16="http://schemas.microsoft.com/office/drawing/2014/main" id="{466841A0-136A-4618-9F64-96EAF546A7CC}"/>
              </a:ext>
            </a:extLst>
          </p:cNvPr>
          <p:cNvSpPr>
            <a:spLocks noGrp="1"/>
          </p:cNvSpPr>
          <p:nvPr>
            <p:ph idx="1"/>
          </p:nvPr>
        </p:nvSpPr>
        <p:spPr/>
        <p:txBody>
          <a:bodyPr>
            <a:normAutofit/>
          </a:bodyPr>
          <a:lstStyle/>
          <a:p>
            <a:pPr marL="0" indent="0">
              <a:buNone/>
            </a:pPr>
            <a:r>
              <a:rPr lang="en-US" sz="2800" dirty="0">
                <a:latin typeface="Calibri" panose="020F0502020204030204" pitchFamily="34" charset="0"/>
                <a:ea typeface="Calibri" panose="020F0502020204030204" pitchFamily="34" charset="0"/>
                <a:cs typeface="Calibri" panose="020F0502020204030204" pitchFamily="34" charset="0"/>
              </a:rPr>
              <a:t>Through various modes such as audio and video different emotions such as anger, happiness, excitement, sadness, frustration, fear, surprise and neutral state are detected using deep learning algorithms.</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08037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ACEAE-2B48-311D-3FEB-65014FE5AA9E}"/>
              </a:ext>
            </a:extLst>
          </p:cNvPr>
          <p:cNvSpPr>
            <a:spLocks noGrp="1"/>
          </p:cNvSpPr>
          <p:nvPr>
            <p:ph type="title"/>
          </p:nvPr>
        </p:nvSpPr>
        <p:spPr/>
        <p:txBody>
          <a:bodyPr/>
          <a:lstStyle/>
          <a:p>
            <a:r>
              <a:rPr lang="en-GB" dirty="0"/>
              <a:t>ABSTRACT:</a:t>
            </a:r>
            <a:endParaRPr lang="en-IN" dirty="0"/>
          </a:p>
        </p:txBody>
      </p:sp>
      <p:sp>
        <p:nvSpPr>
          <p:cNvPr id="3" name="Content Placeholder 2">
            <a:extLst>
              <a:ext uri="{FF2B5EF4-FFF2-40B4-BE49-F238E27FC236}">
                <a16:creationId xmlns:a16="http://schemas.microsoft.com/office/drawing/2014/main" id="{466841A0-136A-4618-9F64-96EAF546A7CC}"/>
              </a:ext>
            </a:extLst>
          </p:cNvPr>
          <p:cNvSpPr>
            <a:spLocks noGrp="1"/>
          </p:cNvSpPr>
          <p:nvPr>
            <p:ph idx="1"/>
          </p:nvPr>
        </p:nvSpPr>
        <p:spPr>
          <a:xfrm>
            <a:off x="1141412" y="1206230"/>
            <a:ext cx="9905999" cy="5301574"/>
          </a:xfrm>
        </p:spPr>
        <p:txBody>
          <a:bodyPr>
            <a:normAutofit fontScale="92500"/>
          </a:bodyPr>
          <a:lstStyle/>
          <a:p>
            <a:pPr marL="0" indent="0">
              <a:buNone/>
            </a:pPr>
            <a:r>
              <a:rPr lang="en-IN" sz="1800" dirty="0">
                <a:effectLst/>
                <a:latin typeface="Times New Roman" panose="02020603050405020304" pitchFamily="18" charset="0"/>
                <a:ea typeface="Calibri" panose="020F0502020204030204" pitchFamily="34" charset="0"/>
              </a:rPr>
              <a:t> </a:t>
            </a:r>
            <a:endParaRPr lang="en-IN" sz="1800" dirty="0">
              <a:effectLst/>
              <a:latin typeface="Calibri" panose="020F0502020204030204" pitchFamily="34" charset="0"/>
              <a:ea typeface="Calibri" panose="020F0502020204030204" pitchFamily="34" charset="0"/>
            </a:endParaRPr>
          </a:p>
          <a:p>
            <a:r>
              <a:rPr lang="en-IN" sz="2800" dirty="0">
                <a:effectLst/>
                <a:latin typeface="Calibri" panose="020F0502020204030204" pitchFamily="34" charset="0"/>
                <a:ea typeface="Calibri" panose="020F0502020204030204" pitchFamily="34" charset="0"/>
                <a:cs typeface="Calibri" panose="020F0502020204030204" pitchFamily="34" charset="0"/>
              </a:rPr>
              <a:t>The primary objective of our project is to detect human emotions through machines similarly like how humans detect, which has become an essential requirement in the field of social intelligence, also increases the human-machine interactions. </a:t>
            </a:r>
          </a:p>
          <a:p>
            <a:r>
              <a:rPr lang="en-IN" sz="2800" dirty="0">
                <a:effectLst/>
                <a:latin typeface="Calibri" panose="020F0502020204030204" pitchFamily="34" charset="0"/>
                <a:ea typeface="Calibri" panose="020F0502020204030204" pitchFamily="34" charset="0"/>
                <a:cs typeface="Calibri" panose="020F0502020204030204" pitchFamily="34" charset="0"/>
              </a:rPr>
              <a:t>The future generations of computers thus must be able to interact with a human being just like another. </a:t>
            </a:r>
            <a:endParaRPr lang="en-IN" sz="2800" dirty="0">
              <a:latin typeface="Calibri" panose="020F0502020204030204" pitchFamily="34" charset="0"/>
              <a:ea typeface="Calibri" panose="020F0502020204030204" pitchFamily="34" charset="0"/>
              <a:cs typeface="Calibri" panose="020F0502020204030204" pitchFamily="34" charset="0"/>
            </a:endParaRPr>
          </a:p>
          <a:p>
            <a:r>
              <a:rPr lang="en-IN" sz="2800" dirty="0">
                <a:effectLst/>
                <a:latin typeface="Calibri" panose="020F0502020204030204" pitchFamily="34" charset="0"/>
                <a:ea typeface="Calibri" panose="020F0502020204030204" pitchFamily="34" charset="0"/>
                <a:cs typeface="Calibri" panose="020F0502020204030204" pitchFamily="34" charset="0"/>
              </a:rPr>
              <a:t>There are still many challenges to improve accuracy. In this work, we attempt to explore different neural networks to improve accuracy of emotion recognition. With different architectures explored</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82806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A3E84-E98A-8BFD-247D-671AF37EB409}"/>
              </a:ext>
            </a:extLst>
          </p:cNvPr>
          <p:cNvSpPr>
            <a:spLocks noGrp="1"/>
          </p:cNvSpPr>
          <p:nvPr>
            <p:ph type="title"/>
          </p:nvPr>
        </p:nvSpPr>
        <p:spPr>
          <a:xfrm>
            <a:off x="882306" y="186207"/>
            <a:ext cx="9905998" cy="1478570"/>
          </a:xfrm>
        </p:spPr>
        <p:txBody>
          <a:bodyPr/>
          <a:lstStyle/>
          <a:p>
            <a:r>
              <a:rPr lang="en-GB" dirty="0"/>
              <a:t>PROPOSED SOLUTION:</a:t>
            </a:r>
            <a:endParaRPr lang="en-IN" dirty="0"/>
          </a:p>
        </p:txBody>
      </p:sp>
      <p:sp>
        <p:nvSpPr>
          <p:cNvPr id="5" name="Content Placeholder 4">
            <a:extLst>
              <a:ext uri="{FF2B5EF4-FFF2-40B4-BE49-F238E27FC236}">
                <a16:creationId xmlns:a16="http://schemas.microsoft.com/office/drawing/2014/main" id="{01085EEF-9CE7-1B4D-1AD6-42013AA95178}"/>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6CFFF3EF-755E-E0B0-41C2-5A18C0BA595B}"/>
              </a:ext>
            </a:extLst>
          </p:cNvPr>
          <p:cNvPicPr>
            <a:picLocks noChangeAspect="1"/>
          </p:cNvPicPr>
          <p:nvPr/>
        </p:nvPicPr>
        <p:blipFill>
          <a:blip r:embed="rId2"/>
          <a:stretch>
            <a:fillRect/>
          </a:stretch>
        </p:blipFill>
        <p:spPr>
          <a:xfrm>
            <a:off x="960127" y="1460846"/>
            <a:ext cx="10801694" cy="4876404"/>
          </a:xfrm>
          <a:prstGeom prst="rect">
            <a:avLst/>
          </a:prstGeom>
        </p:spPr>
      </p:pic>
    </p:spTree>
    <p:extLst>
      <p:ext uri="{BB962C8B-B14F-4D97-AF65-F5344CB8AC3E}">
        <p14:creationId xmlns:p14="http://schemas.microsoft.com/office/powerpoint/2010/main" val="2431181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A3E84-E98A-8BFD-247D-671AF37EB409}"/>
              </a:ext>
            </a:extLst>
          </p:cNvPr>
          <p:cNvSpPr>
            <a:spLocks noGrp="1"/>
          </p:cNvSpPr>
          <p:nvPr>
            <p:ph type="title"/>
          </p:nvPr>
        </p:nvSpPr>
        <p:spPr>
          <a:xfrm>
            <a:off x="1144589" y="208914"/>
            <a:ext cx="9905998" cy="1478570"/>
          </a:xfrm>
        </p:spPr>
        <p:txBody>
          <a:bodyPr/>
          <a:lstStyle/>
          <a:p>
            <a:r>
              <a:rPr lang="en-GB" dirty="0"/>
              <a:t>TECHNOLOGY STACK</a:t>
            </a:r>
            <a:endParaRPr lang="en-IN" dirty="0"/>
          </a:p>
        </p:txBody>
      </p:sp>
      <p:sp>
        <p:nvSpPr>
          <p:cNvPr id="3" name="Content Placeholder 2">
            <a:extLst>
              <a:ext uri="{FF2B5EF4-FFF2-40B4-BE49-F238E27FC236}">
                <a16:creationId xmlns:a16="http://schemas.microsoft.com/office/drawing/2014/main" id="{7B344F19-0E4C-EBE1-089A-91F31B4D6B57}"/>
              </a:ext>
            </a:extLst>
          </p:cNvPr>
          <p:cNvSpPr>
            <a:spLocks noGrp="1"/>
          </p:cNvSpPr>
          <p:nvPr>
            <p:ph idx="1"/>
          </p:nvPr>
        </p:nvSpPr>
        <p:spPr>
          <a:xfrm>
            <a:off x="1141413" y="1396539"/>
            <a:ext cx="10230398" cy="4946072"/>
          </a:xfrm>
        </p:spPr>
        <p:txBody>
          <a:bodyPr>
            <a:normAutofit/>
          </a:bodyPr>
          <a:lstStyle/>
          <a:p>
            <a:pPr marL="0" indent="0">
              <a:buNone/>
            </a:pPr>
            <a:r>
              <a:rPr lang="en-GB" sz="2400" dirty="0"/>
              <a:t>Languages Required:</a:t>
            </a:r>
          </a:p>
          <a:p>
            <a:pPr marL="0" indent="0">
              <a:buNone/>
            </a:pPr>
            <a:r>
              <a:rPr lang="en-GB" sz="2400" dirty="0"/>
              <a:t>Backend: Python</a:t>
            </a:r>
          </a:p>
          <a:p>
            <a:pPr marL="0" indent="0">
              <a:buNone/>
            </a:pPr>
            <a:r>
              <a:rPr lang="en-GB" sz="2400" dirty="0"/>
              <a:t>Frameworks: Tensor Flow, Flask, </a:t>
            </a:r>
            <a:r>
              <a:rPr lang="en-GB" sz="2400" dirty="0" err="1"/>
              <a:t>Keras</a:t>
            </a:r>
            <a:r>
              <a:rPr lang="en-GB" sz="2400" dirty="0"/>
              <a:t>, Open CV2, </a:t>
            </a:r>
            <a:r>
              <a:rPr lang="en-GB" sz="2400" dirty="0" err="1"/>
              <a:t>Audiopy</a:t>
            </a:r>
            <a:endParaRPr lang="en-GB" sz="2400" dirty="0"/>
          </a:p>
          <a:p>
            <a:pPr marL="0" indent="0">
              <a:buNone/>
            </a:pPr>
            <a:r>
              <a:rPr lang="en-GB" sz="2400" dirty="0"/>
              <a:t>Frontend: Html, CSS, JavaScript</a:t>
            </a:r>
          </a:p>
          <a:p>
            <a:pPr marL="0" indent="0">
              <a:buNone/>
            </a:pPr>
            <a:r>
              <a:rPr lang="en-GB" sz="2400" dirty="0"/>
              <a:t>Data set: </a:t>
            </a:r>
            <a:r>
              <a:rPr lang="en-GB" dirty="0"/>
              <a:t>CSV</a:t>
            </a:r>
            <a:endParaRPr lang="en-GB" sz="2400" dirty="0"/>
          </a:p>
          <a:p>
            <a:pPr marL="0" indent="0">
              <a:buNone/>
            </a:pPr>
            <a:endParaRPr lang="en-IN" dirty="0"/>
          </a:p>
        </p:txBody>
      </p:sp>
      <p:pic>
        <p:nvPicPr>
          <p:cNvPr id="4" name="Picture 3">
            <a:extLst>
              <a:ext uri="{FF2B5EF4-FFF2-40B4-BE49-F238E27FC236}">
                <a16:creationId xmlns:a16="http://schemas.microsoft.com/office/drawing/2014/main" id="{53878C4B-52A5-0591-D879-F6DD42D4B06D}"/>
              </a:ext>
            </a:extLst>
          </p:cNvPr>
          <p:cNvPicPr>
            <a:picLocks noChangeAspect="1"/>
          </p:cNvPicPr>
          <p:nvPr/>
        </p:nvPicPr>
        <p:blipFill>
          <a:blip r:embed="rId2"/>
          <a:stretch>
            <a:fillRect/>
          </a:stretch>
        </p:blipFill>
        <p:spPr>
          <a:xfrm>
            <a:off x="1285875" y="4412400"/>
            <a:ext cx="9620250" cy="1466850"/>
          </a:xfrm>
          <a:prstGeom prst="rect">
            <a:avLst/>
          </a:prstGeom>
        </p:spPr>
      </p:pic>
    </p:spTree>
    <p:extLst>
      <p:ext uri="{BB962C8B-B14F-4D97-AF65-F5344CB8AC3E}">
        <p14:creationId xmlns:p14="http://schemas.microsoft.com/office/powerpoint/2010/main" val="3841949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A3E84-E98A-8BFD-247D-671AF37EB409}"/>
              </a:ext>
            </a:extLst>
          </p:cNvPr>
          <p:cNvSpPr>
            <a:spLocks noGrp="1"/>
          </p:cNvSpPr>
          <p:nvPr>
            <p:ph type="title"/>
          </p:nvPr>
        </p:nvSpPr>
        <p:spPr>
          <a:xfrm>
            <a:off x="1209508" y="-85569"/>
            <a:ext cx="9905998" cy="1478570"/>
          </a:xfrm>
        </p:spPr>
        <p:txBody>
          <a:bodyPr/>
          <a:lstStyle/>
          <a:p>
            <a:r>
              <a:rPr lang="en-GB" dirty="0"/>
              <a:t>IMPLEMENTATION:</a:t>
            </a:r>
            <a:endParaRPr lang="en-IN" dirty="0"/>
          </a:p>
        </p:txBody>
      </p:sp>
      <p:pic>
        <p:nvPicPr>
          <p:cNvPr id="4" name="Content Placeholder 4" descr="A screenshot of a computer&#10;&#10;Description automatically generated">
            <a:extLst>
              <a:ext uri="{FF2B5EF4-FFF2-40B4-BE49-F238E27FC236}">
                <a16:creationId xmlns:a16="http://schemas.microsoft.com/office/drawing/2014/main" id="{C6A31407-CFD2-94CC-8487-DA6FF9B1D3A1}"/>
              </a:ext>
            </a:extLst>
          </p:cNvPr>
          <p:cNvPicPr>
            <a:picLocks noChangeAspect="1"/>
          </p:cNvPicPr>
          <p:nvPr/>
        </p:nvPicPr>
        <p:blipFill rotWithShape="1">
          <a:blip r:embed="rId2"/>
          <a:srcRect r="3266" b="5585"/>
          <a:stretch/>
        </p:blipFill>
        <p:spPr>
          <a:xfrm>
            <a:off x="1326239" y="1174217"/>
            <a:ext cx="9150449" cy="5023720"/>
          </a:xfrm>
          <a:prstGeom prst="rect">
            <a:avLst/>
          </a:prstGeom>
        </p:spPr>
      </p:pic>
    </p:spTree>
    <p:extLst>
      <p:ext uri="{BB962C8B-B14F-4D97-AF65-F5344CB8AC3E}">
        <p14:creationId xmlns:p14="http://schemas.microsoft.com/office/powerpoint/2010/main" val="343231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8" name="Content Placeholder 7" descr="A screenshot of a computer&#10;&#10;Description automatically generated">
            <a:extLst>
              <a:ext uri="{FF2B5EF4-FFF2-40B4-BE49-F238E27FC236}">
                <a16:creationId xmlns:a16="http://schemas.microsoft.com/office/drawing/2014/main" id="{08BF4A35-CF20-149A-BFFD-F7EEF2F2DD06}"/>
              </a:ext>
            </a:extLst>
          </p:cNvPr>
          <p:cNvPicPr>
            <a:picLocks noGrp="1" noChangeAspect="1"/>
          </p:cNvPicPr>
          <p:nvPr>
            <p:ph idx="1"/>
          </p:nvPr>
        </p:nvPicPr>
        <p:blipFill rotWithShape="1">
          <a:blip r:embed="rId4"/>
          <a:srcRect b="5219"/>
          <a:stretch/>
        </p:blipFill>
        <p:spPr>
          <a:xfrm>
            <a:off x="1335504" y="819339"/>
            <a:ext cx="9789723" cy="5219322"/>
          </a:xfrm>
        </p:spPr>
      </p:pic>
    </p:spTree>
    <p:extLst>
      <p:ext uri="{BB962C8B-B14F-4D97-AF65-F5344CB8AC3E}">
        <p14:creationId xmlns:p14="http://schemas.microsoft.com/office/powerpoint/2010/main" val="4084789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5" name="Content Placeholder 4" descr="A person taking a selfie&#10;&#10;Description automatically generated">
            <a:extLst>
              <a:ext uri="{FF2B5EF4-FFF2-40B4-BE49-F238E27FC236}">
                <a16:creationId xmlns:a16="http://schemas.microsoft.com/office/drawing/2014/main" id="{6C1708BE-D368-3629-1057-13F9F6E8190F}"/>
              </a:ext>
            </a:extLst>
          </p:cNvPr>
          <p:cNvPicPr>
            <a:picLocks noGrp="1" noChangeAspect="1"/>
          </p:cNvPicPr>
          <p:nvPr>
            <p:ph idx="1"/>
          </p:nvPr>
        </p:nvPicPr>
        <p:blipFill>
          <a:blip r:embed="rId4"/>
          <a:stretch>
            <a:fillRect/>
          </a:stretch>
        </p:blipFill>
        <p:spPr>
          <a:xfrm>
            <a:off x="2302213" y="330893"/>
            <a:ext cx="7587574" cy="6013242"/>
          </a:xfrm>
        </p:spPr>
      </p:pic>
    </p:spTree>
    <p:extLst>
      <p:ext uri="{BB962C8B-B14F-4D97-AF65-F5344CB8AC3E}">
        <p14:creationId xmlns:p14="http://schemas.microsoft.com/office/powerpoint/2010/main" val="10420718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518BD99-41E9-467C-9777-74587F831718}">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customXml/itemProps2.xml><?xml version="1.0" encoding="utf-8"?>
<ds:datastoreItem xmlns:ds="http://schemas.openxmlformats.org/officeDocument/2006/customXml" ds:itemID="{4C8C32A8-E4D9-473C-833A-8950C6E7C09A}">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03EF818-EDF6-480C-9B86-0A3B979BCCF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design</Template>
  <TotalTime>928</TotalTime>
  <Words>536</Words>
  <Application>Microsoft Office PowerPoint</Application>
  <PresentationFormat>Widescreen</PresentationFormat>
  <Paragraphs>48</Paragraphs>
  <Slides>16</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Times New Roman</vt:lpstr>
      <vt:lpstr>Tw Cen MT</vt:lpstr>
      <vt:lpstr>Circuit</vt:lpstr>
      <vt:lpstr>AFFECTIVE ANALYSIS</vt:lpstr>
      <vt:lpstr>MOTIVATION:</vt:lpstr>
      <vt:lpstr>PROBLEM statement DESCRIPTION:</vt:lpstr>
      <vt:lpstr>ABSTRACT:</vt:lpstr>
      <vt:lpstr>PROPOSED SOLUTION:</vt:lpstr>
      <vt:lpstr>TECHNOLOGY STACK</vt:lpstr>
      <vt:lpstr>IMPLEMENTATION:</vt:lpstr>
      <vt:lpstr>PowerPoint Presentation</vt:lpstr>
      <vt:lpstr>PowerPoint Presentation</vt:lpstr>
      <vt:lpstr>PowerPoint Presentation</vt:lpstr>
      <vt:lpstr>Sample video</vt:lpstr>
      <vt:lpstr>PROS AND CONS</vt:lpstr>
      <vt:lpstr>PROS AND CONS</vt:lpstr>
      <vt:lpstr>CONCLUSION &amp; FUTURE SCOPE</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EMOTION RECOGNIZER</dc:title>
  <dc:creator>20-737-019_DHARMAVARAPU LALITHA SOWJANYA</dc:creator>
  <cp:lastModifiedBy>Ruthvik Renikunta</cp:lastModifiedBy>
  <cp:revision>18</cp:revision>
  <dcterms:created xsi:type="dcterms:W3CDTF">2022-12-12T18:03:16Z</dcterms:created>
  <dcterms:modified xsi:type="dcterms:W3CDTF">2023-05-19T07:13:59Z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